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handoutMasterIdLst>
    <p:handoutMasterId r:id="rId9"/>
  </p:handoutMasterIdLst>
  <p:sldIdLst>
    <p:sldId id="328" r:id="rId2"/>
    <p:sldId id="455" r:id="rId3"/>
    <p:sldId id="456" r:id="rId4"/>
    <p:sldId id="453" r:id="rId5"/>
    <p:sldId id="457" r:id="rId6"/>
    <p:sldId id="461" r:id="rId7"/>
  </p:sldIdLst>
  <p:sldSz cx="9144000" cy="6858000" type="screen4x3"/>
  <p:notesSz cx="9386888" cy="148732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BA38"/>
    <a:srgbClr val="2F8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92662" autoAdjust="0"/>
  </p:normalViewPr>
  <p:slideViewPr>
    <p:cSldViewPr>
      <p:cViewPr>
        <p:scale>
          <a:sx n="71" d="100"/>
          <a:sy n="71" d="100"/>
        </p:scale>
        <p:origin x="-868" y="-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2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068059" cy="74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8032" tIns="69016" rIns="138032" bIns="69016" numCol="1" anchor="t" anchorCtr="0" compatLnSpc="1">
            <a:prstTxWarp prst="textNoShape">
              <a:avLst/>
            </a:prstTxWarp>
          </a:bodyPr>
          <a:lstStyle>
            <a:lvl1pPr defTabSz="1381061"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16793" y="1"/>
            <a:ext cx="4068059" cy="74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8032" tIns="69016" rIns="138032" bIns="69016" numCol="1" anchor="t" anchorCtr="0" compatLnSpc="1">
            <a:prstTxWarp prst="textNoShape">
              <a:avLst/>
            </a:prstTxWarp>
          </a:bodyPr>
          <a:lstStyle>
            <a:lvl1pPr algn="r" defTabSz="1381061"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14125690"/>
            <a:ext cx="4068059" cy="74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8032" tIns="69016" rIns="138032" bIns="69016" numCol="1" anchor="b" anchorCtr="0" compatLnSpc="1">
            <a:prstTxWarp prst="textNoShape">
              <a:avLst/>
            </a:prstTxWarp>
          </a:bodyPr>
          <a:lstStyle>
            <a:lvl1pPr defTabSz="1379556" eaLnBrk="1" hangingPunct="1">
              <a:defRPr>
                <a:latin typeface="Arial" pitchFamily="34" charset="0"/>
              </a:defRPr>
            </a:lvl1pPr>
          </a:lstStyle>
          <a:p>
            <a:fld id="{461F9842-D8EC-4F95-AFD4-D8CC943DC788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16793" y="14125690"/>
            <a:ext cx="4068059" cy="74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8032" tIns="69016" rIns="138032" bIns="69016" numCol="1" anchor="b" anchorCtr="0" compatLnSpc="1">
            <a:prstTxWarp prst="textNoShape">
              <a:avLst/>
            </a:prstTxWarp>
          </a:bodyPr>
          <a:lstStyle>
            <a:lvl1pPr algn="r" defTabSz="1381061"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215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98" y="14051914"/>
            <a:ext cx="710942" cy="8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050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68059" cy="747599"/>
          </a:xfrm>
          <a:prstGeom prst="rect">
            <a:avLst/>
          </a:prstGeom>
        </p:spPr>
        <p:txBody>
          <a:bodyPr vert="horz" lIns="92393" tIns="46196" rIns="92393" bIns="46196" rtlCol="0"/>
          <a:lstStyle>
            <a:lvl1pPr algn="l">
              <a:defRPr sz="11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6793" y="1"/>
            <a:ext cx="4068059" cy="747599"/>
          </a:xfrm>
          <a:prstGeom prst="rect">
            <a:avLst/>
          </a:prstGeom>
        </p:spPr>
        <p:txBody>
          <a:bodyPr vert="horz" lIns="92393" tIns="46196" rIns="92393" bIns="46196" rtlCol="0"/>
          <a:lstStyle>
            <a:lvl1pPr algn="r">
              <a:defRPr sz="11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D0E5F8A-ADB1-47B1-93F4-2CD5BA190B18}" type="datetimeFigureOut">
              <a:rPr lang="en-US"/>
              <a:pPr>
                <a:defRPr/>
              </a:pPr>
              <a:t>12/6/2015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6200" y="1858963"/>
            <a:ext cx="6694488" cy="502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3" tIns="46196" rIns="92393" bIns="4619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9097" y="7156295"/>
            <a:ext cx="7508696" cy="5857833"/>
          </a:xfrm>
          <a:prstGeom prst="rect">
            <a:avLst/>
          </a:prstGeom>
        </p:spPr>
        <p:txBody>
          <a:bodyPr vert="horz" lIns="92393" tIns="46196" rIns="92393" bIns="4619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4125689"/>
            <a:ext cx="4068059" cy="747599"/>
          </a:xfrm>
          <a:prstGeom prst="rect">
            <a:avLst/>
          </a:prstGeom>
        </p:spPr>
        <p:txBody>
          <a:bodyPr vert="horz" lIns="92393" tIns="46196" rIns="92393" bIns="46196" rtlCol="0" anchor="b"/>
          <a:lstStyle>
            <a:lvl1pPr algn="l">
              <a:defRPr sz="11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6793" y="14125689"/>
            <a:ext cx="4068059" cy="747599"/>
          </a:xfrm>
          <a:prstGeom prst="rect">
            <a:avLst/>
          </a:prstGeom>
        </p:spPr>
        <p:txBody>
          <a:bodyPr vert="horz" wrap="square" lIns="92393" tIns="46196" rIns="92393" bIns="46196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77C99553-0238-43FC-9202-BC5ACBD59DA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6885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1065400" indent="-40976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639077" indent="-327815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294708" indent="-327815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950339" indent="-327815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605970" indent="-327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4261601" indent="-327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917231" indent="-327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572862" indent="-327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505923B-B5CA-4342-9F11-2AE925A663FF}" type="slidenum">
              <a:rPr lang="en-US" altLang="en-US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44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99553-0238-43FC-9202-BC5ACBD59DAB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053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99553-0238-43FC-9202-BC5ACBD59DAB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904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>
                <a:gd name="T0" fmla="*/ 0 w 860"/>
                <a:gd name="T1" fmla="*/ 2147483646 h 2502"/>
                <a:gd name="T2" fmla="*/ 2147483646 w 860"/>
                <a:gd name="T3" fmla="*/ 2147483646 h 2502"/>
                <a:gd name="T4" fmla="*/ 2147483646 w 860"/>
                <a:gd name="T5" fmla="*/ 0 h 2502"/>
                <a:gd name="T6" fmla="*/ 2147483646 w 860"/>
                <a:gd name="T7" fmla="*/ 0 h 2502"/>
                <a:gd name="T8" fmla="*/ 0 w 860"/>
                <a:gd name="T9" fmla="*/ 2147483646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6 w 228"/>
              <a:gd name="T1" fmla="*/ 2147483646 h 57"/>
              <a:gd name="T2" fmla="*/ 0 w 228"/>
              <a:gd name="T3" fmla="*/ 0 h 57"/>
              <a:gd name="T4" fmla="*/ 2147483646 w 228"/>
              <a:gd name="T5" fmla="*/ 2147483646 h 57"/>
              <a:gd name="T6" fmla="*/ 2147483646 w 228"/>
              <a:gd name="T7" fmla="*/ 2147483646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6 w 39"/>
              <a:gd name="T3" fmla="*/ 2147483646 h 51"/>
              <a:gd name="T4" fmla="*/ 2147483646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fld id="{6E3BE229-B32A-4074-BF11-39B975B4E88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127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E08EC-FDA0-49DA-973C-E6D73A2BF5C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266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9E1B6-5B3B-41C7-8898-1ABBAE250F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9717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43032E7-906A-48FA-A07F-A27F4E83C97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3250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74107-F78E-46DE-8364-C6E5AFF52EC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7454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3BE7247-B144-4AE6-8579-279841C1BE7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7785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4A72AB9-1576-4D2F-9649-B3ABFF6B09D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0117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01B10-B7C3-4522-A861-A29D6F246D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6989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8518F-10A2-4F62-A899-7DA3242579C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827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fld id="{D58F3A99-5D9B-485A-B6B2-472220DC212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518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69F2D-825E-4572-B1EC-BCF77B70039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905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B6FDE-2D36-4F89-96D1-7794BCFEBC6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742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76C36-50BC-4505-8288-0CF0867D9AB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238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5802B-3324-47D5-A431-80FD96D0CF0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497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F4E9C-D872-4C97-853C-546B202E6E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178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8C4C7-0A33-4AA4-BBB8-4D9B28B0B54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454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4D170-F2AA-495E-8AD1-C3999DDD44D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345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1033" name="Freeform 6"/>
            <p:cNvSpPr>
              <a:spLocks/>
            </p:cNvSpPr>
            <p:nvPr/>
          </p:nvSpPr>
          <p:spPr bwMode="auto">
            <a:xfrm>
              <a:off x="0" y="0"/>
              <a:ext cx="1073150" cy="5291138"/>
            </a:xfrm>
            <a:custGeom>
              <a:avLst/>
              <a:gdLst>
                <a:gd name="T0" fmla="*/ 0 w 676"/>
                <a:gd name="T1" fmla="*/ 2147483646 h 3333"/>
                <a:gd name="T2" fmla="*/ 0 w 676"/>
                <a:gd name="T3" fmla="*/ 2147483646 h 3333"/>
                <a:gd name="T4" fmla="*/ 2147483646 w 676"/>
                <a:gd name="T5" fmla="*/ 2147483646 h 3333"/>
                <a:gd name="T6" fmla="*/ 2147483646 w 676"/>
                <a:gd name="T7" fmla="*/ 0 h 3333"/>
                <a:gd name="T8" fmla="*/ 2147483646 w 676"/>
                <a:gd name="T9" fmla="*/ 0 h 3333"/>
                <a:gd name="T10" fmla="*/ 0 w 676"/>
                <a:gd name="T11" fmla="*/ 2147483646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fld id="{796088F2-FDC0-4D1E-BC80-4081A0F77C94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fld id="{AB423337-4AFD-493F-95D8-79EA822B7385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32" name="Picture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6102350"/>
            <a:ext cx="554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  <p:sldLayoutId id="2147484495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64115"/>
            <a:ext cx="8382000" cy="4641285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b="1" dirty="0" smtClean="0">
                <a:solidFill>
                  <a:srgbClr val="D64A3B">
                    <a:lumMod val="25000"/>
                  </a:srgbClr>
                </a:solidFill>
              </a:rPr>
              <a:t>PROJECT UPDATE</a:t>
            </a:r>
            <a:r>
              <a:rPr lang="en-US" b="1" dirty="0">
                <a:solidFill>
                  <a:srgbClr val="D64A3B">
                    <a:lumMod val="25000"/>
                  </a:srgbClr>
                </a:solidFill>
              </a:rPr>
              <a:t/>
            </a:r>
            <a:br>
              <a:rPr lang="en-US" b="1" dirty="0">
                <a:solidFill>
                  <a:srgbClr val="D64A3B">
                    <a:lumMod val="25000"/>
                  </a:srgbClr>
                </a:solidFill>
              </a:rPr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b="1" dirty="0" smtClean="0"/>
              <a:t>Dunwoody Village Townhomes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smtClean="0"/>
              <a:t>a Master Planned Senior Targeted Community</a:t>
            </a:r>
            <a:br>
              <a:rPr lang="en-US" sz="2800" i="1" dirty="0" smtClean="0"/>
            </a:b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dirty="0" smtClean="0"/>
              <a:t>Presentation to:</a:t>
            </a:r>
            <a:br>
              <a:rPr lang="en-US" sz="2800" dirty="0" smtClean="0"/>
            </a:br>
            <a:r>
              <a:rPr lang="en-US" sz="2800" dirty="0" smtClean="0"/>
              <a:t>Dunwoody Homeowners Association</a:t>
            </a:r>
            <a:br>
              <a:rPr lang="en-US" sz="2800" dirty="0" smtClean="0"/>
            </a:br>
            <a:r>
              <a:rPr lang="en-US" sz="2800" dirty="0" smtClean="0"/>
              <a:t>December 6, 2015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164" y="5334000"/>
            <a:ext cx="3944471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5400" y="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D64A3B">
                    <a:lumMod val="25000"/>
                  </a:srgbClr>
                </a:solidFill>
                <a:latin typeface="Corbel" panose="020B0503020204020204"/>
                <a:ea typeface="Calibri" panose="020F0502020204030204" pitchFamily="34" charset="0"/>
                <a:cs typeface="Times New Roman" panose="02020603050405020304" pitchFamily="18" charset="0"/>
              </a:rPr>
              <a:t>Dunwoody Village Townhomes</a:t>
            </a:r>
            <a:endParaRPr lang="en-US" sz="2800" dirty="0">
              <a:solidFill>
                <a:srgbClr val="D64A3B">
                  <a:lumMod val="25000"/>
                </a:srgbClr>
              </a:solidFill>
              <a:latin typeface="Corbel" panose="020B05030202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solidFill>
                  <a:srgbClr val="D64A3B">
                    <a:lumMod val="25000"/>
                  </a:srgbClr>
                </a:solidFill>
                <a:latin typeface="Corbel" panose="020B0503020204020204"/>
                <a:ea typeface="Calibri" panose="020F0502020204030204" pitchFamily="34" charset="0"/>
                <a:cs typeface="Times New Roman" panose="02020603050405020304" pitchFamily="18" charset="0"/>
              </a:rPr>
              <a:t>a Master </a:t>
            </a:r>
            <a:r>
              <a:rPr lang="en-US" sz="2000" i="1" dirty="0" smtClean="0">
                <a:solidFill>
                  <a:srgbClr val="D64A3B">
                    <a:lumMod val="25000"/>
                  </a:srgbClr>
                </a:solidFill>
                <a:latin typeface="Corbel" panose="020B0503020204020204"/>
                <a:ea typeface="Calibri" panose="020F0502020204030204" pitchFamily="34" charset="0"/>
                <a:cs typeface="Times New Roman" panose="02020603050405020304" pitchFamily="18" charset="0"/>
              </a:rPr>
              <a:t>Planned Senior Targeted Community</a:t>
            </a:r>
            <a:endParaRPr lang="en-US" sz="2000" i="1" dirty="0">
              <a:solidFill>
                <a:srgbClr val="D64A3B">
                  <a:lumMod val="25000"/>
                </a:srgbClr>
              </a:solidFill>
              <a:latin typeface="Corbel" panose="020B05030202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9700" y="1102578"/>
            <a:ext cx="7734300" cy="5652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UPDATE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Several additional meetings with City Staff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meetings with adjacent neighbors.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requested by adjacent neighbors, modified site plan to eliminate alleys adjacent to existing residential in eastern portion of site and added additional landscape buffer consistent with discussions with previous developer.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Reviewed elevations submitted by previous developer that were acceptable to Dunwoody HOA and have no concerns with agreeing to these exteriors.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onfident that all will view our elevations as an improvement.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Reviewed “Zoning Conditions Agreement” between Dunwoody HOA and previous developer and agreeable to all conditions in previous agreement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 plan. 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Zoning Schedule Update: 	Planning Commission – January 12</a:t>
            </a:r>
          </a:p>
          <a:p>
            <a:pPr lvl="6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Mayor&amp; Council 1</a:t>
            </a: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Read – February 8</a:t>
            </a: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</a:p>
          <a:p>
            <a:pPr lvl="6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Mayor&amp; Council 2nd Read – February 22th</a:t>
            </a:r>
          </a:p>
          <a:p>
            <a:pPr lvl="1"/>
            <a:endParaRPr lang="en-US" sz="8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 Plan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6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0448" r="5000" b="12998"/>
          <a:stretch/>
        </p:blipFill>
        <p:spPr>
          <a:xfrm>
            <a:off x="0" y="1066800"/>
            <a:ext cx="9144000" cy="50333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D64A3B">
                    <a:lumMod val="25000"/>
                  </a:srgbClr>
                </a:solidFill>
                <a:latin typeface="Corbel" panose="020B0503020204020204"/>
                <a:ea typeface="Calibri" panose="020F0502020204030204" pitchFamily="34" charset="0"/>
                <a:cs typeface="Times New Roman" panose="02020603050405020304" pitchFamily="18" charset="0"/>
              </a:rPr>
              <a:t>Dunwoody Village Townhomes</a:t>
            </a:r>
            <a:endParaRPr lang="en-US" sz="2800" dirty="0">
              <a:solidFill>
                <a:srgbClr val="D64A3B">
                  <a:lumMod val="25000"/>
                </a:srgbClr>
              </a:solidFill>
              <a:latin typeface="Corbel" panose="020B05030202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solidFill>
                  <a:srgbClr val="D64A3B">
                    <a:lumMod val="25000"/>
                  </a:srgbClr>
                </a:solidFill>
                <a:latin typeface="Corbel" panose="020B0503020204020204"/>
                <a:ea typeface="Calibri" panose="020F0502020204030204" pitchFamily="34" charset="0"/>
                <a:cs typeface="Times New Roman" panose="02020603050405020304" pitchFamily="18" charset="0"/>
              </a:rPr>
              <a:t>a Master </a:t>
            </a:r>
            <a:r>
              <a:rPr lang="en-US" sz="2000" i="1" dirty="0" smtClean="0">
                <a:solidFill>
                  <a:srgbClr val="D64A3B">
                    <a:lumMod val="25000"/>
                  </a:srgbClr>
                </a:solidFill>
                <a:latin typeface="Corbel" panose="020B0503020204020204"/>
                <a:ea typeface="Calibri" panose="020F0502020204030204" pitchFamily="34" charset="0"/>
                <a:cs typeface="Times New Roman" panose="02020603050405020304" pitchFamily="18" charset="0"/>
              </a:rPr>
              <a:t>Planned Senior Targeted Community</a:t>
            </a:r>
            <a:endParaRPr lang="en-US" sz="2000" i="1" dirty="0">
              <a:solidFill>
                <a:srgbClr val="D64A3B">
                  <a:lumMod val="25000"/>
                </a:srgbClr>
              </a:solidFill>
              <a:latin typeface="Corbel" panose="020B05030202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4850" y="723291"/>
            <a:ext cx="773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UPDATED SITE PLAN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398" y="5181600"/>
            <a:ext cx="3657600" cy="147732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b="1" u="sng" dirty="0" smtClean="0"/>
              <a:t>Site Data</a:t>
            </a:r>
          </a:p>
          <a:p>
            <a:pPr>
              <a:defRPr/>
            </a:pPr>
            <a:r>
              <a:rPr lang="en-US" altLang="en-US" dirty="0" smtClean="0"/>
              <a:t>8.34 Acres</a:t>
            </a:r>
            <a:endParaRPr lang="en-US" altLang="en-US" dirty="0"/>
          </a:p>
          <a:p>
            <a:pPr>
              <a:defRPr/>
            </a:pPr>
            <a:r>
              <a:rPr lang="en-US" altLang="en-US" dirty="0" smtClean="0"/>
              <a:t>79 Townhomes</a:t>
            </a:r>
          </a:p>
          <a:p>
            <a:pPr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   22 Master-on-Main (approx. 30%)</a:t>
            </a:r>
          </a:p>
          <a:p>
            <a:pPr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   Elevator Option (100%)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91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4" t="43480" r="3586" b="23037"/>
          <a:stretch/>
        </p:blipFill>
        <p:spPr>
          <a:xfrm>
            <a:off x="76200" y="1434860"/>
            <a:ext cx="8991600" cy="23751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0"/>
            <a:ext cx="83058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D64A3B">
                    <a:lumMod val="25000"/>
                  </a:srgbClr>
                </a:solidFill>
                <a:latin typeface="Corbel" panose="020B0503020204020204"/>
                <a:ea typeface="Calibri" panose="020F0502020204030204" pitchFamily="34" charset="0"/>
                <a:cs typeface="Times New Roman" panose="02020603050405020304" pitchFamily="18" charset="0"/>
              </a:rPr>
              <a:t>Dunwoody Village Townhomes</a:t>
            </a:r>
            <a:endParaRPr lang="en-US" sz="2800" dirty="0">
              <a:solidFill>
                <a:srgbClr val="D64A3B">
                  <a:lumMod val="25000"/>
                </a:srgbClr>
              </a:solidFill>
              <a:latin typeface="Corbel" panose="020B05030202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solidFill>
                  <a:srgbClr val="D64A3B">
                    <a:lumMod val="25000"/>
                  </a:srgbClr>
                </a:solidFill>
                <a:latin typeface="Corbel" panose="020B0503020204020204"/>
                <a:ea typeface="Calibri" panose="020F0502020204030204" pitchFamily="34" charset="0"/>
                <a:cs typeface="Times New Roman" panose="02020603050405020304" pitchFamily="18" charset="0"/>
              </a:rPr>
              <a:t>a Master </a:t>
            </a:r>
            <a:r>
              <a:rPr lang="en-US" sz="2000" i="1" dirty="0" smtClean="0">
                <a:solidFill>
                  <a:srgbClr val="D64A3B">
                    <a:lumMod val="25000"/>
                  </a:srgbClr>
                </a:solidFill>
                <a:latin typeface="Corbel" panose="020B0503020204020204"/>
                <a:ea typeface="Calibri" panose="020F0502020204030204" pitchFamily="34" charset="0"/>
                <a:cs typeface="Times New Roman" panose="02020603050405020304" pitchFamily="18" charset="0"/>
              </a:rPr>
              <a:t>Planned Senior Targeted Community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lang="en-US" sz="1000" i="1" dirty="0">
              <a:solidFill>
                <a:srgbClr val="D64A3B">
                  <a:lumMod val="25000"/>
                </a:srgbClr>
              </a:solidFill>
              <a:latin typeface="Corbel" panose="020B05030202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D64A3B">
                    <a:lumMod val="25000"/>
                  </a:srgbClr>
                </a:solidFill>
                <a:latin typeface="Corbel" panose="020B0503020204020204"/>
                <a:ea typeface="Calibri" panose="020F0502020204030204" pitchFamily="34" charset="0"/>
                <a:cs typeface="Times New Roman" panose="02020603050405020304" pitchFamily="18" charset="0"/>
              </a:rPr>
              <a:t>Townhome Elevations</a:t>
            </a:r>
            <a:endParaRPr lang="en-US" sz="2800" b="1" dirty="0">
              <a:solidFill>
                <a:srgbClr val="D64A3B">
                  <a:lumMod val="25000"/>
                </a:srgbClr>
              </a:solidFill>
              <a:latin typeface="Corbel" panose="020B05030202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200" y="3886200"/>
            <a:ext cx="3864000" cy="28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BD247F21-774B-4036-B460-846E227F63AC" descr="CB07597E-30E6-4685-B8E3-889B556142BD@attloca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t="8926" r="3936" b="11545"/>
          <a:stretch/>
        </p:blipFill>
        <p:spPr bwMode="auto">
          <a:xfrm>
            <a:off x="0" y="990600"/>
            <a:ext cx="91403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itle 1"/>
          <p:cNvSpPr>
            <a:spLocks noGrp="1"/>
          </p:cNvSpPr>
          <p:nvPr>
            <p:ph type="title"/>
          </p:nvPr>
        </p:nvSpPr>
        <p:spPr>
          <a:xfrm>
            <a:off x="1198563" y="9525"/>
            <a:ext cx="7335837" cy="1747838"/>
          </a:xfrm>
        </p:spPr>
        <p:txBody>
          <a:bodyPr anchor="t"/>
          <a:lstStyle/>
          <a:p>
            <a:pPr eaLnBrk="1" hangingPunct="1"/>
            <a:r>
              <a:rPr lang="en-US" sz="3600" b="1" dirty="0">
                <a:solidFill>
                  <a:prstClr val="black"/>
                </a:solidFill>
              </a:rPr>
              <a:t>Dunwoody Village Townhomes</a:t>
            </a: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2500" i="1" dirty="0">
                <a:solidFill>
                  <a:prstClr val="black"/>
                </a:solidFill>
              </a:rPr>
              <a:t>a Master Planned Residential Community</a:t>
            </a:r>
            <a:br>
              <a:rPr lang="en-US" sz="2500" i="1" dirty="0">
                <a:solidFill>
                  <a:prstClr val="black"/>
                </a:solidFill>
              </a:rPr>
            </a:br>
            <a:endParaRPr lang="en-US" altLang="en-US" sz="2800" dirty="0" smtClean="0">
              <a:ln>
                <a:noFill/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5257800"/>
            <a:ext cx="3657600" cy="147732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b="1" u="sng" dirty="0" smtClean="0"/>
              <a:t>Site Data</a:t>
            </a:r>
          </a:p>
          <a:p>
            <a:pPr>
              <a:defRPr/>
            </a:pPr>
            <a:r>
              <a:rPr lang="en-US" altLang="en-US" dirty="0" smtClean="0"/>
              <a:t>8.34 Acres</a:t>
            </a:r>
            <a:endParaRPr lang="en-US" altLang="en-US" dirty="0"/>
          </a:p>
          <a:p>
            <a:pPr>
              <a:defRPr/>
            </a:pPr>
            <a:r>
              <a:rPr lang="en-US" altLang="en-US" dirty="0" smtClean="0"/>
              <a:t>79 Townhomes</a:t>
            </a:r>
          </a:p>
          <a:p>
            <a:pPr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   22 Master-on-Main (approx. 30%)</a:t>
            </a:r>
          </a:p>
          <a:p>
            <a:pPr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   Elevator Option (100%)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50292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PREVIOUS SITE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8965609" cy="6843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3505200" y="479687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UPDATED ZONING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3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7497</TotalTime>
  <Words>195</Words>
  <Application>Microsoft Office PowerPoint</Application>
  <PresentationFormat>On-screen Show (4:3)</PresentationFormat>
  <Paragraphs>43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Parallax</vt:lpstr>
      <vt:lpstr>      PROJECT UPDATE      Dunwoody Village Townhomes a Master Planned Senior Targeted Community  Presentation to: Dunwoody Homeowners Association December 6, 2015</vt:lpstr>
      <vt:lpstr>PowerPoint Presentation</vt:lpstr>
      <vt:lpstr>PowerPoint Presentation</vt:lpstr>
      <vt:lpstr>PowerPoint Presentation</vt:lpstr>
      <vt:lpstr>Dunwoody Village Townhomes a Master Planned Residential Community </vt:lpstr>
      <vt:lpstr>PowerPoint Presentation</vt:lpstr>
    </vt:vector>
  </TitlesOfParts>
  <Company>NBA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Marian Adeimy</cp:lastModifiedBy>
  <cp:revision>352</cp:revision>
  <cp:lastPrinted>2015-12-06T17:23:44Z</cp:lastPrinted>
  <dcterms:created xsi:type="dcterms:W3CDTF">2007-08-27T18:22:17Z</dcterms:created>
  <dcterms:modified xsi:type="dcterms:W3CDTF">2015-12-06T17:23:44Z</dcterms:modified>
</cp:coreProperties>
</file>